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8" r:id="rId6"/>
    <p:sldId id="267" r:id="rId7"/>
    <p:sldId id="259" r:id="rId8"/>
    <p:sldId id="260" r:id="rId9"/>
    <p:sldId id="261" r:id="rId10"/>
    <p:sldId id="262" r:id="rId11"/>
    <p:sldId id="263" r:id="rId12"/>
    <p:sldId id="265" r:id="rId13"/>
  </p:sldIdLst>
  <p:sldSz cx="9144000" cy="6858000" type="screen4x3"/>
  <p:notesSz cx="6735763" cy="986631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FBAAC3BD-6880-4A9D-9E0F-7476FA6900A5}">
          <p14:sldIdLst>
            <p14:sldId id="256"/>
            <p14:sldId id="258"/>
            <p14:sldId id="267"/>
            <p14:sldId id="259"/>
            <p14:sldId id="260"/>
            <p14:sldId id="261"/>
            <p14:sldId id="262"/>
            <p14:sldId id="263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4124"/>
    <a:srgbClr val="EB3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91" autoAdjust="0"/>
    <p:restoredTop sz="94633" autoAdjust="0"/>
  </p:normalViewPr>
  <p:slideViewPr>
    <p:cSldViewPr snapToGrid="0" snapToObjects="1">
      <p:cViewPr varScale="1">
        <p:scale>
          <a:sx n="121" d="100"/>
          <a:sy n="121" d="100"/>
        </p:scale>
        <p:origin x="18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C68A3-539B-614C-AEED-9F3672566120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7824B-A553-014E-91C5-21C7C50A6C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2693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825F9-C3E2-E147-B6D3-335C60204E37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8AB75-C383-C444-BAD8-6C37ACA013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86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 userDrawn="1"/>
        </p:nvSpPr>
        <p:spPr>
          <a:xfrm>
            <a:off x="474341" y="2493698"/>
            <a:ext cx="8231383" cy="4013942"/>
          </a:xfrm>
          <a:prstGeom prst="rect">
            <a:avLst/>
          </a:prstGeom>
          <a:solidFill>
            <a:srgbClr val="EB301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0000" y="2988000"/>
            <a:ext cx="6400800" cy="1080000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4480"/>
              </a:lnSpc>
              <a:defRPr sz="4400" b="1" i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0000" y="4392000"/>
            <a:ext cx="6400800" cy="626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120"/>
              </a:lnSpc>
              <a:buNone/>
              <a:defRPr sz="3000">
                <a:solidFill>
                  <a:srgbClr val="FFFFFF"/>
                </a:solidFill>
                <a:latin typeface="Helvetica Neue LT Std 55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851" y="176196"/>
            <a:ext cx="4944963" cy="321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2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0000" y="306000"/>
            <a:ext cx="71712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40000" y="2394000"/>
            <a:ext cx="6562800" cy="3391200"/>
          </a:xfrm>
          <a:prstGeom prst="rect">
            <a:avLst/>
          </a:prstGeom>
        </p:spPr>
        <p:txBody>
          <a:bodyPr numCol="2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70226" y="6306345"/>
            <a:ext cx="416574" cy="365125"/>
          </a:xfrm>
          <a:prstGeom prst="rect">
            <a:avLst/>
          </a:prstGeom>
        </p:spPr>
        <p:txBody>
          <a:bodyPr anchor="t" anchorCtr="0"/>
          <a:lstStyle>
            <a:lvl1pPr>
              <a:defRPr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E0F8B7D7-B5E3-644D-9856-CC0934E69055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440000" y="842400"/>
            <a:ext cx="71712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1" name="Immagine 10" descr="unimo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35" y="6339386"/>
            <a:ext cx="935998" cy="175104"/>
          </a:xfrm>
          <a:prstGeom prst="rect">
            <a:avLst/>
          </a:prstGeom>
        </p:spPr>
      </p:pic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1440000" y="6306345"/>
            <a:ext cx="932895" cy="365125"/>
          </a:xfrm>
          <a:prstGeom prst="rect">
            <a:avLst/>
          </a:prstGeom>
        </p:spPr>
        <p:txBody>
          <a:bodyPr anchor="t" anchorCtr="0"/>
          <a:lstStyle>
            <a:lvl1pPr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it-IT" dirty="0"/>
              <a:t>gg/mm/</a:t>
            </a:r>
            <a:r>
              <a:rPr lang="it-IT" dirty="0" err="1"/>
              <a:t>aaaa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68824" y="6306345"/>
            <a:ext cx="5175215" cy="365125"/>
          </a:xfrm>
          <a:prstGeom prst="rect">
            <a:avLst/>
          </a:prstGeom>
        </p:spPr>
        <p:txBody>
          <a:bodyPr anchor="t" anchorCtr="0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it-IT" dirty="0"/>
              <a:t>Nome insegnamento</a:t>
            </a:r>
          </a:p>
        </p:txBody>
      </p:sp>
    </p:spTree>
    <p:extLst>
      <p:ext uri="{BB962C8B-B14F-4D97-AF65-F5344CB8AC3E}">
        <p14:creationId xmlns:p14="http://schemas.microsoft.com/office/powerpoint/2010/main" val="362647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1440000" y="306000"/>
            <a:ext cx="71712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440000" y="2394000"/>
            <a:ext cx="6562800" cy="3391200"/>
          </a:xfrm>
          <a:prstGeom prst="rect">
            <a:avLst/>
          </a:prstGeom>
        </p:spPr>
        <p:txBody>
          <a:bodyPr numCol="1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1440000" y="6306345"/>
            <a:ext cx="932895" cy="365125"/>
          </a:xfrm>
          <a:prstGeom prst="rect">
            <a:avLst/>
          </a:prstGeom>
        </p:spPr>
        <p:txBody>
          <a:bodyPr anchor="t" anchorCtr="0"/>
          <a:lstStyle>
            <a:lvl1pPr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it-IT" dirty="0"/>
              <a:t>gg/mm/</a:t>
            </a:r>
            <a:r>
              <a:rPr lang="it-IT" dirty="0" err="1"/>
              <a:t>aaaa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68824" y="6306345"/>
            <a:ext cx="5175215" cy="365125"/>
          </a:xfrm>
          <a:prstGeom prst="rect">
            <a:avLst/>
          </a:prstGeom>
        </p:spPr>
        <p:txBody>
          <a:bodyPr anchor="t" anchorCtr="0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it-IT" dirty="0"/>
              <a:t>Nome insegnamento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70226" y="6306345"/>
            <a:ext cx="416574" cy="365125"/>
          </a:xfrm>
          <a:prstGeom prst="rect">
            <a:avLst/>
          </a:prstGeom>
        </p:spPr>
        <p:txBody>
          <a:bodyPr anchor="t" anchorCtr="0"/>
          <a:lstStyle>
            <a:lvl1pPr>
              <a:defRPr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E0F8B7D7-B5E3-644D-9856-CC0934E69055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440000" y="842400"/>
            <a:ext cx="71712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9" name="Immagine 8" descr="unimo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35" y="6339386"/>
            <a:ext cx="935998" cy="1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7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44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mento.unimore.it/site/home/orientamento-al-lavoro-e-placement/aziende-ed-enti/articolo90046413.html" TargetMode="External"/><Relationship Id="rId2" Type="http://schemas.openxmlformats.org/officeDocument/2006/relationships/hyperlink" Target="http://www2.almalaurea.it/cgi-asp/info/aiuto/faq.aspx?categoria=1&amp;domanda=1&amp;tipolau=L&amp;ateneo=70017&amp;datalau=3/203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lacement.unimore.it/it/lau/lau_aziendeconvenzionat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olly.sicurezza.unimore.i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tage.educazione@unimore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A2B452F2-7C9E-4D68-846A-18C2E61A0D60}"/>
              </a:ext>
            </a:extLst>
          </p:cNvPr>
          <p:cNvSpPr/>
          <p:nvPr/>
        </p:nvSpPr>
        <p:spPr>
          <a:xfrm>
            <a:off x="408967" y="2240414"/>
            <a:ext cx="8462865" cy="4511437"/>
          </a:xfrm>
          <a:prstGeom prst="rect">
            <a:avLst/>
          </a:prstGeom>
          <a:solidFill>
            <a:srgbClr val="D141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82596B8F-7E00-4A04-8E1A-DEFCCC11F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705" y="2053244"/>
            <a:ext cx="7988531" cy="256605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800" dirty="0"/>
              <a:t/>
            </a:r>
            <a:br>
              <a:rPr lang="it-IT" sz="3800" dirty="0"/>
            </a:br>
            <a:r>
              <a:rPr lang="it-IT" sz="3100" dirty="0" smtClean="0"/>
              <a:t>Aspetti </a:t>
            </a:r>
            <a:r>
              <a:rPr lang="it-IT" sz="3100" dirty="0"/>
              <a:t>amministrativi </a:t>
            </a:r>
            <a:br>
              <a:rPr lang="it-IT" sz="3100" dirty="0"/>
            </a:br>
            <a:r>
              <a:rPr lang="it-IT" sz="3100" dirty="0"/>
              <a:t>del  tirocinio </a:t>
            </a:r>
            <a:r>
              <a:rPr lang="it-IT" sz="3100" dirty="0" smtClean="0"/>
              <a:t>del corso di laurea magistrale in </a:t>
            </a:r>
            <a:r>
              <a:rPr lang="it-IT" sz="3100" dirty="0"/>
              <a:t>Scienze </a:t>
            </a:r>
            <a:r>
              <a:rPr lang="it-IT" sz="3100" dirty="0" smtClean="0"/>
              <a:t>Pedagogiche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it-IT" sz="3600" dirty="0"/>
              <a:t/>
            </a:r>
            <a:br>
              <a:rPr lang="it-IT" sz="3600" dirty="0"/>
            </a:b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/>
                <a:ea typeface="+mj-ea"/>
              </a:rPr>
              <a:t>Orientamento al lavoro e al tirocinio  - 7 novembre 2024</a:t>
            </a:r>
            <a:b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/>
                <a:ea typeface="+mj-ea"/>
              </a:rPr>
            </a:br>
            <a:endParaRPr lang="it-IT" sz="2200" b="0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632CED0B-6EFE-4B09-8710-73C87AC92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705" y="5502166"/>
            <a:ext cx="8078328" cy="848758"/>
          </a:xfrm>
        </p:spPr>
        <p:txBody>
          <a:bodyPr/>
          <a:lstStyle/>
          <a:p>
            <a:pPr algn="ctr"/>
            <a:r>
              <a:rPr lang="it-IT" sz="2000" dirty="0"/>
              <a:t>Dott.ssa Maria Varga</a:t>
            </a:r>
          </a:p>
          <a:p>
            <a:pPr algn="ctr"/>
            <a:r>
              <a:rPr lang="it-IT" sz="2000" dirty="0"/>
              <a:t>Responsabile dell’Ufficio Stage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8A0BF1E2-7028-4B1F-A36B-26745585C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85" y="571518"/>
            <a:ext cx="3470915" cy="125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422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95796" y="6306345"/>
            <a:ext cx="964277" cy="365125"/>
          </a:xfrm>
        </p:spPr>
        <p:txBody>
          <a:bodyPr/>
          <a:lstStyle/>
          <a:p>
            <a:r>
              <a:rPr lang="it-IT" dirty="0" smtClean="0"/>
              <a:t>07/11/2024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308465" y="6306345"/>
            <a:ext cx="4705004" cy="365125"/>
          </a:xfrm>
        </p:spPr>
        <p:txBody>
          <a:bodyPr/>
          <a:lstStyle/>
          <a:p>
            <a:r>
              <a:rPr lang="it-IT" dirty="0" smtClean="0"/>
              <a:t>Aspetti amministrativi del tirocinio SPED –    </a:t>
            </a:r>
            <a:r>
              <a:rPr lang="it-IT" dirty="0"/>
              <a:t>Dott.ssa Maria Varga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4DD21A4-646F-EAA5-CA95-FA0540A136D3}"/>
              </a:ext>
            </a:extLst>
          </p:cNvPr>
          <p:cNvSpPr txBox="1"/>
          <p:nvPr/>
        </p:nvSpPr>
        <p:spPr>
          <a:xfrm>
            <a:off x="619038" y="500549"/>
            <a:ext cx="7955280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/>
              <a:t>Esperienza </a:t>
            </a:r>
            <a:r>
              <a:rPr lang="it-IT" sz="2800" dirty="0"/>
              <a:t>formativa </a:t>
            </a:r>
            <a:r>
              <a:rPr lang="it-IT" sz="2800" dirty="0" smtClean="0"/>
              <a:t>professionalizzante, ma non è un rapporto di </a:t>
            </a:r>
            <a:r>
              <a:rPr lang="it-IT" sz="2800" dirty="0" smtClean="0"/>
              <a:t>lavoro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/>
              <a:t>Durata </a:t>
            </a:r>
            <a:r>
              <a:rPr lang="it-IT" sz="2800" dirty="0"/>
              <a:t>di </a:t>
            </a:r>
            <a:r>
              <a:rPr lang="it-IT" sz="2800" b="1" dirty="0" smtClean="0"/>
              <a:t>100</a:t>
            </a:r>
            <a:r>
              <a:rPr lang="it-IT" sz="2800" dirty="0" smtClean="0"/>
              <a:t> </a:t>
            </a:r>
            <a:r>
              <a:rPr lang="it-IT" sz="2800" dirty="0"/>
              <a:t>ore (pari a </a:t>
            </a:r>
            <a:r>
              <a:rPr lang="it-IT" sz="2800" dirty="0" smtClean="0"/>
              <a:t>8 </a:t>
            </a:r>
            <a:r>
              <a:rPr lang="it-IT" sz="2800" dirty="0" err="1"/>
              <a:t>cfu</a:t>
            </a:r>
            <a:r>
              <a:rPr lang="it-IT" sz="28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/>
              <a:t>Facoltativo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/>
              <a:t>In sostituzione del tirocinio si riconoscono solamente le attività svolte nell’ambito del </a:t>
            </a:r>
            <a:r>
              <a:rPr lang="it-IT" sz="2800" b="1" dirty="0" smtClean="0"/>
              <a:t>Servizio Civile Nazionale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/>
              <a:t>Non sono previsti riconoscimenti dell’attività </a:t>
            </a:r>
            <a:r>
              <a:rPr lang="it-IT" sz="2800" dirty="0" smtClean="0"/>
              <a:t>lavorativa </a:t>
            </a:r>
            <a:r>
              <a:rPr lang="it-IT" sz="2800" dirty="0" smtClean="0"/>
              <a:t>svolta abitualmente</a:t>
            </a:r>
          </a:p>
          <a:p>
            <a:endParaRPr lang="it-IT" sz="18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D26A4D5-F356-7A02-C444-015DC459A6CA}"/>
              </a:ext>
            </a:extLst>
          </p:cNvPr>
          <p:cNvSpPr txBox="1"/>
          <p:nvPr/>
        </p:nvSpPr>
        <p:spPr>
          <a:xfrm>
            <a:off x="748145" y="208162"/>
            <a:ext cx="5619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Nozioni importanti sul tirocinio</a:t>
            </a:r>
          </a:p>
        </p:txBody>
      </p:sp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F8B7D7-B5E3-644D-9856-CC0934E69055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Helvetica Neue Light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Helvetica Neue Light"/>
              <a:ea typeface="+mn-ea"/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95796" y="6306345"/>
            <a:ext cx="96427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Helvetica Neue Light"/>
                <a:ea typeface="+mn-ea"/>
              </a:rPr>
              <a:t>07/11/2024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Helvetica Neue Light"/>
              <a:ea typeface="+mn-ea"/>
            </a:endParaRP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308465" y="6306345"/>
            <a:ext cx="4705004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Helvetica Neue Light"/>
                <a:ea typeface="+mn-ea"/>
              </a:rPr>
              <a:t>Aspetti amministrativi del tirocinio SPED –    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Helvetica Neue Light"/>
                <a:ea typeface="+mn-ea"/>
              </a:rPr>
              <a:t>Dott.ssa Maria Varga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4DD21A4-646F-EAA5-CA95-FA0540A136D3}"/>
              </a:ext>
            </a:extLst>
          </p:cNvPr>
          <p:cNvSpPr txBox="1"/>
          <p:nvPr/>
        </p:nvSpPr>
        <p:spPr>
          <a:xfrm>
            <a:off x="690529" y="1089887"/>
            <a:ext cx="795528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Affiancamento-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shadowing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del pedagogista/coordinatore pedagogico nell’ambito delle sue differenti attività quotidiane con obiettivi di: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Conoscenza del ruolo e delle funzioni svolte dal pedagogista/coordinatore pedagogico nell’ambito del servizio e servizi in ci opera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Conoscenza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del progetto e delle caratteristiche organizzative del servizio/servizi coordinati dal pedagogista/coordinatore pedagogico.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D26A4D5-F356-7A02-C444-015DC459A6CA}"/>
              </a:ext>
            </a:extLst>
          </p:cNvPr>
          <p:cNvSpPr txBox="1"/>
          <p:nvPr/>
        </p:nvSpPr>
        <p:spPr>
          <a:xfrm>
            <a:off x="748145" y="415636"/>
            <a:ext cx="5619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Finalità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74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787236" y="6306345"/>
            <a:ext cx="922713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Helvetica Neue Light"/>
                <a:ea typeface="+mn-ea"/>
              </a:rPr>
              <a:t>07/11/2024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Helvetica Neue Light"/>
              <a:ea typeface="+mn-ea"/>
            </a:endParaRPr>
          </a:p>
          <a:p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325091" y="6306345"/>
            <a:ext cx="4418948" cy="365125"/>
          </a:xfrm>
        </p:spPr>
        <p:txBody>
          <a:bodyPr/>
          <a:lstStyle/>
          <a:p>
            <a:pPr lvl="0">
              <a:defRPr/>
            </a:pPr>
            <a:r>
              <a:rPr lang="it-IT" dirty="0">
                <a:solidFill>
                  <a:prstClr val="black">
                    <a:lumMod val="50000"/>
                    <a:lumOff val="50000"/>
                  </a:prstClr>
                </a:solidFill>
              </a:rPr>
              <a:t>Aspetti amministrativi del tirocinio SPED –    Dott.ssa Maria Varga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Helvetica Neue Light"/>
              <a:ea typeface="+mn-e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89E8A04-3397-0058-8EDE-211D30429B12}"/>
              </a:ext>
            </a:extLst>
          </p:cNvPr>
          <p:cNvSpPr txBox="1"/>
          <p:nvPr/>
        </p:nvSpPr>
        <p:spPr>
          <a:xfrm>
            <a:off x="847898" y="677538"/>
            <a:ext cx="51752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Figure di riferimento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5FED559-6CD8-387B-2276-C5ACD9762740}"/>
              </a:ext>
            </a:extLst>
          </p:cNvPr>
          <p:cNvSpPr txBox="1"/>
          <p:nvPr/>
        </p:nvSpPr>
        <p:spPr>
          <a:xfrm>
            <a:off x="847898" y="1522171"/>
            <a:ext cx="72403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/>
              <a:t>Soggetto promotore: UNIMORE</a:t>
            </a:r>
          </a:p>
          <a:p>
            <a:endParaRPr lang="it-IT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/>
              <a:t>Ufficio Stage – Tutor organizzativo</a:t>
            </a:r>
          </a:p>
          <a:p>
            <a:endParaRPr lang="it-IT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/>
              <a:t>Tutor accademico o scientifico</a:t>
            </a:r>
          </a:p>
          <a:p>
            <a:endParaRPr lang="it-IT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/>
              <a:t>Soggetto ospitante</a:t>
            </a:r>
          </a:p>
          <a:p>
            <a:endParaRPr lang="it-IT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/>
              <a:t>Tutor aziendale </a:t>
            </a:r>
          </a:p>
        </p:txBody>
      </p:sp>
    </p:spTree>
    <p:extLst>
      <p:ext uri="{BB962C8B-B14F-4D97-AF65-F5344CB8AC3E}">
        <p14:creationId xmlns:p14="http://schemas.microsoft.com/office/powerpoint/2010/main" val="4210604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753985" y="6306345"/>
            <a:ext cx="1230284" cy="365125"/>
          </a:xfrm>
        </p:spPr>
        <p:txBody>
          <a:bodyPr/>
          <a:lstStyle/>
          <a:p>
            <a:r>
              <a:rPr lang="it-IT" dirty="0" smtClean="0"/>
              <a:t>07/11/2024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582784" y="6306345"/>
            <a:ext cx="4687441" cy="365125"/>
          </a:xfrm>
        </p:spPr>
        <p:txBody>
          <a:bodyPr/>
          <a:lstStyle/>
          <a:p>
            <a:pPr lvl="0">
              <a:defRPr/>
            </a:pPr>
            <a:r>
              <a:rPr lang="it-IT" dirty="0">
                <a:solidFill>
                  <a:prstClr val="black">
                    <a:lumMod val="50000"/>
                    <a:lumOff val="50000"/>
                  </a:prstClr>
                </a:solidFill>
              </a:rPr>
              <a:t>Aspetti amministrativi del tirocinio SPED –    Dott.ssa Maria Varga</a:t>
            </a:r>
          </a:p>
          <a:p>
            <a:pPr lvl="0">
              <a:defRPr/>
            </a:pPr>
            <a:endParaRPr lang="it-IT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F9E027-D283-3F07-75A0-B4AD3174DF32}"/>
              </a:ext>
            </a:extLst>
          </p:cNvPr>
          <p:cNvSpPr txBox="1"/>
          <p:nvPr/>
        </p:nvSpPr>
        <p:spPr>
          <a:xfrm>
            <a:off x="698268" y="652498"/>
            <a:ext cx="3341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Documenti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9E3097D-70FF-8DDD-308E-D4AFB4A27153}"/>
              </a:ext>
            </a:extLst>
          </p:cNvPr>
          <p:cNvSpPr txBox="1"/>
          <p:nvPr/>
        </p:nvSpPr>
        <p:spPr>
          <a:xfrm flipH="1">
            <a:off x="698268" y="2003367"/>
            <a:ext cx="7847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/>
              <a:t>Convenzione </a:t>
            </a:r>
          </a:p>
          <a:p>
            <a:r>
              <a:rPr lang="it-IT" sz="3200" dirty="0"/>
              <a:t>valida per la realizzazione di numerosi tirocini                                       nell’arco </a:t>
            </a:r>
            <a:r>
              <a:rPr lang="it-IT" sz="3200" dirty="0" smtClean="0"/>
              <a:t>di </a:t>
            </a:r>
            <a:r>
              <a:rPr lang="it-IT" sz="3200" dirty="0"/>
              <a:t>3 anni della sua validità</a:t>
            </a:r>
          </a:p>
          <a:p>
            <a:endParaRPr lang="it-IT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/>
              <a:t>Progetto formativo </a:t>
            </a:r>
          </a:p>
          <a:p>
            <a:pPr marL="0" indent="0">
              <a:buNone/>
            </a:pPr>
            <a:r>
              <a:rPr lang="it-IT" sz="3200" dirty="0"/>
              <a:t>individuale per ogni tirocinante</a:t>
            </a:r>
          </a:p>
        </p:txBody>
      </p:sp>
    </p:spTree>
    <p:extLst>
      <p:ext uri="{BB962C8B-B14F-4D97-AF65-F5344CB8AC3E}">
        <p14:creationId xmlns:p14="http://schemas.microsoft.com/office/powerpoint/2010/main" val="122159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70858" y="6306345"/>
            <a:ext cx="1022466" cy="365125"/>
          </a:xfrm>
        </p:spPr>
        <p:txBody>
          <a:bodyPr/>
          <a:lstStyle/>
          <a:p>
            <a:r>
              <a:rPr lang="it-IT" dirty="0" smtClean="0"/>
              <a:t>07/11/2024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183774" y="6306345"/>
            <a:ext cx="4862945" cy="365125"/>
          </a:xfrm>
        </p:spPr>
        <p:txBody>
          <a:bodyPr/>
          <a:lstStyle/>
          <a:p>
            <a:pPr lvl="0">
              <a:defRPr/>
            </a:pPr>
            <a:r>
              <a:rPr lang="it-IT" dirty="0">
                <a:solidFill>
                  <a:prstClr val="black">
                    <a:lumMod val="50000"/>
                    <a:lumOff val="50000"/>
                  </a:prstClr>
                </a:solidFill>
              </a:rPr>
              <a:t>Aspetti amministrativi del tirocinio SPED –    Dott.ssa Maria Varga</a:t>
            </a:r>
          </a:p>
          <a:p>
            <a:pPr lvl="0">
              <a:defRPr/>
            </a:pPr>
            <a:endParaRPr lang="it-IT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22CA3AD-15B4-CC3E-0195-3CE4A168C4C9}"/>
              </a:ext>
            </a:extLst>
          </p:cNvPr>
          <p:cNvSpPr txBox="1"/>
          <p:nvPr/>
        </p:nvSpPr>
        <p:spPr>
          <a:xfrm>
            <a:off x="399011" y="752251"/>
            <a:ext cx="59519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Piattaforma Tirocini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559E9EA-D634-81E1-9D2D-AD1C1BE8CAA7}"/>
              </a:ext>
            </a:extLst>
          </p:cNvPr>
          <p:cNvSpPr txBox="1"/>
          <p:nvPr/>
        </p:nvSpPr>
        <p:spPr>
          <a:xfrm>
            <a:off x="399011" y="1670963"/>
            <a:ext cx="860367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2000" b="1" u="sng" dirty="0"/>
              <a:t>Gli studenti </a:t>
            </a:r>
            <a:r>
              <a:rPr lang="it-IT" sz="2000" dirty="0"/>
              <a:t>devono registrarsi all’Almalaurea: </a:t>
            </a:r>
            <a:r>
              <a:rPr lang="it-IT" sz="2000" b="1" dirty="0">
                <a:hlinkClick r:id="rId2"/>
              </a:rPr>
              <a:t>http://www2.almalaurea.it/cgi-asp/info/aiuto/faq.aspx?categoria=1&amp;domanda=1&amp;tipolau=L&amp;ateneo=70017&amp;datalau=3/2030</a:t>
            </a:r>
            <a:endParaRPr lang="it-IT" sz="2000" b="1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Per le aziende (convenzionate o no)  link alla piattaforma Placement:</a:t>
            </a:r>
          </a:p>
          <a:p>
            <a:pPr marL="0" indent="0">
              <a:buNone/>
            </a:pPr>
            <a:r>
              <a:rPr lang="it-IT" sz="2000" b="1" u="sng" dirty="0">
                <a:hlinkClick r:id="rId3"/>
              </a:rPr>
              <a:t>http://www.orientamento.unimore.it/site/home/orientamento-al-lavoro-e-placement/aziende-ed-enti/articolo90046413.html</a:t>
            </a:r>
            <a:endParaRPr lang="it-IT" sz="2000" b="1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	</a:t>
            </a:r>
            <a:r>
              <a:rPr lang="it-IT" sz="2000" b="1" u="sng" dirty="0"/>
              <a:t>Le aziende</a:t>
            </a:r>
            <a:r>
              <a:rPr lang="it-IT" sz="2000" b="1" dirty="0"/>
              <a:t> </a:t>
            </a:r>
            <a:r>
              <a:rPr lang="it-IT" sz="2000" dirty="0"/>
              <a:t>devono :</a:t>
            </a:r>
          </a:p>
          <a:p>
            <a:pPr marL="0" indent="0">
              <a:buNone/>
            </a:pPr>
            <a:r>
              <a:rPr lang="it-IT" sz="2000" dirty="0"/>
              <a:t> 	- (eventualmente) registrarsi,</a:t>
            </a:r>
          </a:p>
          <a:p>
            <a:pPr marL="0" indent="0">
              <a:buNone/>
            </a:pPr>
            <a:r>
              <a:rPr lang="it-IT" sz="2000" dirty="0"/>
              <a:t>	- (eventualmente) stipulare la convenzione con UNIMORE, </a:t>
            </a:r>
          </a:p>
          <a:p>
            <a:pPr marL="0" indent="0">
              <a:buNone/>
            </a:pPr>
            <a:r>
              <a:rPr lang="it-IT" sz="2000" dirty="0"/>
              <a:t>	- </a:t>
            </a:r>
            <a:r>
              <a:rPr lang="it-IT" sz="2000" b="1" dirty="0"/>
              <a:t>inserire il progetto formativo  </a:t>
            </a:r>
          </a:p>
        </p:txBody>
      </p:sp>
    </p:spTree>
    <p:extLst>
      <p:ext uri="{BB962C8B-B14F-4D97-AF65-F5344CB8AC3E}">
        <p14:creationId xmlns:p14="http://schemas.microsoft.com/office/powerpoint/2010/main" val="95574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54232" y="6306345"/>
            <a:ext cx="814647" cy="365125"/>
          </a:xfrm>
        </p:spPr>
        <p:txBody>
          <a:bodyPr/>
          <a:lstStyle/>
          <a:p>
            <a:r>
              <a:rPr lang="it-IT" dirty="0" smtClean="0"/>
              <a:t>07/11/2024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075709" y="6306345"/>
            <a:ext cx="4668330" cy="365125"/>
          </a:xfrm>
        </p:spPr>
        <p:txBody>
          <a:bodyPr/>
          <a:lstStyle/>
          <a:p>
            <a:pPr lvl="0">
              <a:defRPr/>
            </a:pPr>
            <a:r>
              <a:rPr lang="it-IT" dirty="0">
                <a:solidFill>
                  <a:prstClr val="black">
                    <a:lumMod val="50000"/>
                    <a:lumOff val="50000"/>
                  </a:prstClr>
                </a:solidFill>
              </a:rPr>
              <a:t>Aspetti amministrativi del tirocinio SPED –    Dott.ssa Maria Varga</a:t>
            </a:r>
          </a:p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588806-CA32-7856-355E-0B7B36CE2622}"/>
              </a:ext>
            </a:extLst>
          </p:cNvPr>
          <p:cNvSpPr txBox="1"/>
          <p:nvPr/>
        </p:nvSpPr>
        <p:spPr>
          <a:xfrm>
            <a:off x="947650" y="953508"/>
            <a:ext cx="5045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/>
              <a:t>Strutture convenzionate</a:t>
            </a:r>
            <a:endParaRPr lang="it-IT" sz="3200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85F0F7C-92CE-E0E3-2DB2-4926B85428D7}"/>
              </a:ext>
            </a:extLst>
          </p:cNvPr>
          <p:cNvSpPr txBox="1"/>
          <p:nvPr/>
        </p:nvSpPr>
        <p:spPr>
          <a:xfrm>
            <a:off x="947650" y="2963489"/>
            <a:ext cx="7232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u="sng" dirty="0">
                <a:hlinkClick r:id="rId2"/>
              </a:rPr>
              <a:t>https://placement.unimore.it/it/lau/lau_aziendeconvenzionate/</a:t>
            </a:r>
            <a:r>
              <a:rPr lang="it-IT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7910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7606" y="6306345"/>
            <a:ext cx="978417" cy="365125"/>
          </a:xfrm>
        </p:spPr>
        <p:txBody>
          <a:bodyPr/>
          <a:lstStyle/>
          <a:p>
            <a:r>
              <a:rPr lang="it-IT" dirty="0" smtClean="0"/>
              <a:t>07/11/2024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142211" y="6306345"/>
            <a:ext cx="4601828" cy="365125"/>
          </a:xfrm>
        </p:spPr>
        <p:txBody>
          <a:bodyPr/>
          <a:lstStyle/>
          <a:p>
            <a:pPr lvl="0">
              <a:defRPr/>
            </a:pPr>
            <a:r>
              <a:rPr lang="it-IT" dirty="0">
                <a:solidFill>
                  <a:prstClr val="black">
                    <a:lumMod val="50000"/>
                    <a:lumOff val="50000"/>
                  </a:prstClr>
                </a:solidFill>
              </a:rPr>
              <a:t>Aspetti amministrativi del tirocinio SPED –    Dott.ssa Maria Varga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Helvetica Neue Light"/>
              <a:ea typeface="+mn-e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A0F7F1F-F8CB-8A3E-9081-D7A91BB090B4}"/>
              </a:ext>
            </a:extLst>
          </p:cNvPr>
          <p:cNvSpPr txBox="1"/>
          <p:nvPr/>
        </p:nvSpPr>
        <p:spPr>
          <a:xfrm>
            <a:off x="731520" y="756458"/>
            <a:ext cx="7872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Corso di formazione alla sicurezza sul lavoro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4B06235-D8D4-1FAA-5613-3851CF8A9A01}"/>
              </a:ext>
            </a:extLst>
          </p:cNvPr>
          <p:cNvSpPr txBox="1"/>
          <p:nvPr/>
        </p:nvSpPr>
        <p:spPr>
          <a:xfrm>
            <a:off x="764772" y="2061386"/>
            <a:ext cx="803009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3200" dirty="0"/>
              <a:t>Lo studente deve frequentare e superare </a:t>
            </a:r>
          </a:p>
          <a:p>
            <a:pPr marL="0" indent="0">
              <a:buNone/>
            </a:pPr>
            <a:r>
              <a:rPr lang="it-IT" sz="3200" dirty="0"/>
              <a:t>i Moduli 1 + 2  del corso offerto sul portale:</a:t>
            </a:r>
          </a:p>
          <a:p>
            <a:pPr marL="0" indent="0">
              <a:buNone/>
            </a:pPr>
            <a:r>
              <a:rPr lang="it-IT" sz="3200" b="1" dirty="0">
                <a:hlinkClick r:id="rId2"/>
              </a:rPr>
              <a:t>http://dolly.sicurezza.unimore.it</a:t>
            </a:r>
            <a:endParaRPr lang="it-IT" sz="3200" b="1" dirty="0"/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stampare l’Attestato, e presentarlo all’azienda ospitante</a:t>
            </a:r>
          </a:p>
        </p:txBody>
      </p:sp>
    </p:spTree>
    <p:extLst>
      <p:ext uri="{BB962C8B-B14F-4D97-AF65-F5344CB8AC3E}">
        <p14:creationId xmlns:p14="http://schemas.microsoft.com/office/powerpoint/2010/main" val="240530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7606" y="6306345"/>
            <a:ext cx="881149" cy="365125"/>
          </a:xfrm>
        </p:spPr>
        <p:txBody>
          <a:bodyPr/>
          <a:lstStyle/>
          <a:p>
            <a:r>
              <a:rPr lang="it-IT" dirty="0" smtClean="0"/>
              <a:t>07/11/2024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201925" y="6306345"/>
            <a:ext cx="4502075" cy="365125"/>
          </a:xfrm>
        </p:spPr>
        <p:txBody>
          <a:bodyPr/>
          <a:lstStyle/>
          <a:p>
            <a:pPr lvl="0">
              <a:defRPr/>
            </a:pPr>
            <a:r>
              <a:rPr lang="it-IT" dirty="0">
                <a:solidFill>
                  <a:prstClr val="black">
                    <a:lumMod val="50000"/>
                    <a:lumOff val="50000"/>
                  </a:prstClr>
                </a:solidFill>
              </a:rPr>
              <a:t>Aspetti amministrativi del tirocinio SPED –    Dott.ssa Maria Varga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1EDA22B-A935-AAB5-F381-90BB252BEACA}"/>
              </a:ext>
            </a:extLst>
          </p:cNvPr>
          <p:cNvSpPr txBox="1"/>
          <p:nvPr/>
        </p:nvSpPr>
        <p:spPr>
          <a:xfrm>
            <a:off x="1080655" y="2610196"/>
            <a:ext cx="74066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3200" dirty="0"/>
              <a:t>Ufficio Stage : Dott.ssa Maria Varga</a:t>
            </a:r>
          </a:p>
          <a:p>
            <a:pPr marL="0" indent="0">
              <a:buNone/>
            </a:pPr>
            <a:r>
              <a:rPr lang="it-IT" sz="3200" dirty="0"/>
              <a:t>Mail:  </a:t>
            </a:r>
            <a:r>
              <a:rPr lang="it-IT" sz="3200" dirty="0">
                <a:hlinkClick r:id="rId2"/>
              </a:rPr>
              <a:t>stage.educazione@unimore.it</a:t>
            </a:r>
            <a:r>
              <a:rPr lang="it-IT" sz="3200" dirty="0"/>
              <a:t>				   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2400" dirty="0"/>
              <a:t>Ricevimento previo appuntamento concordato per email		</a:t>
            </a:r>
            <a:r>
              <a:rPr lang="it-IT" sz="3200" dirty="0"/>
              <a:t>	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898D17E-3D26-147B-004D-4BA7B725C9AF}"/>
              </a:ext>
            </a:extLst>
          </p:cNvPr>
          <p:cNvSpPr txBox="1"/>
          <p:nvPr/>
        </p:nvSpPr>
        <p:spPr>
          <a:xfrm>
            <a:off x="1221971" y="831484"/>
            <a:ext cx="4166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Contatti</a:t>
            </a:r>
          </a:p>
        </p:txBody>
      </p:sp>
    </p:spTree>
    <p:extLst>
      <p:ext uri="{BB962C8B-B14F-4D97-AF65-F5344CB8AC3E}">
        <p14:creationId xmlns:p14="http://schemas.microsoft.com/office/powerpoint/2010/main" val="1309707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076A7C2BF75B149A8C422ABEAB8F244" ma:contentTypeVersion="7" ma:contentTypeDescription="Creare un nuovo documento." ma:contentTypeScope="" ma:versionID="4ef6a906799d77283d4093fd02c44326">
  <xsd:schema xmlns:xsd="http://www.w3.org/2001/XMLSchema" xmlns:xs="http://www.w3.org/2001/XMLSchema" xmlns:p="http://schemas.microsoft.com/office/2006/metadata/properties" xmlns:ns3="caa0cd99-d40f-4688-bb7d-317bf6bfdff6" targetNamespace="http://schemas.microsoft.com/office/2006/metadata/properties" ma:root="true" ma:fieldsID="0c78d540e884f07d734d841754af6bde" ns3:_="">
    <xsd:import namespace="caa0cd99-d40f-4688-bb7d-317bf6bfdf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0cd99-d40f-4688-bb7d-317bf6bfdf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80173E-BC25-4E61-8C02-05A6417562CD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  <ds:schemaRef ds:uri="caa0cd99-d40f-4688-bb7d-317bf6bfdff6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0C8780E-D69B-4C63-B26B-4AEBC68564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D28A89-56EF-41D6-9215-AFDDFA18C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0cd99-d40f-4688-bb7d-317bf6bfd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</TotalTime>
  <Words>381</Words>
  <Application>Microsoft Office PowerPoint</Application>
  <PresentationFormat>Presentazione su schermo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Helvetica Neue</vt:lpstr>
      <vt:lpstr>Helvetica Neue Light</vt:lpstr>
      <vt:lpstr>Helvetica Neue LT Std 55 Roman</vt:lpstr>
      <vt:lpstr>Helvetica Neue Medium</vt:lpstr>
      <vt:lpstr>Tema di Office</vt:lpstr>
      <vt:lpstr> Aspetti amministrativi  del  tirocinio del corso di laurea magistrale in Scienze Pedagogiche  Orientamento al lavoro e al tirocinio  - 7 novembre 2024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MORE-service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Luca Gasparini</dc:creator>
  <cp:lastModifiedBy>Maria VARGA</cp:lastModifiedBy>
  <cp:revision>53</cp:revision>
  <cp:lastPrinted>2024-11-06T16:33:50Z</cp:lastPrinted>
  <dcterms:created xsi:type="dcterms:W3CDTF">2015-06-30T14:46:04Z</dcterms:created>
  <dcterms:modified xsi:type="dcterms:W3CDTF">2024-11-06T16:36:28Z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0x010100D076A7C2BF75B149A8C422ABEAB8F244</vt:lpwstr>
  </property>
</Properties>
</file>